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1" r:id="rId3"/>
    <p:sldId id="262" r:id="rId4"/>
    <p:sldId id="257" r:id="rId5"/>
    <p:sldId id="263" r:id="rId6"/>
    <p:sldId id="269" r:id="rId7"/>
    <p:sldId id="264" r:id="rId8"/>
    <p:sldId id="265" r:id="rId9"/>
    <p:sldId id="270" r:id="rId10"/>
    <p:sldId id="267" r:id="rId11"/>
    <p:sldId id="266" r:id="rId12"/>
    <p:sldId id="271" r:id="rId13"/>
    <p:sldId id="268" r:id="rId14"/>
    <p:sldId id="260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5"/>
  </p:normalViewPr>
  <p:slideViewPr>
    <p:cSldViewPr>
      <p:cViewPr varScale="1">
        <p:scale>
          <a:sx n="100" d="100"/>
          <a:sy n="100" d="100"/>
        </p:scale>
        <p:origin x="33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BADE4-2274-4EE8-A620-14FD8D79FEDD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5EF11-D57E-4967-A0FC-24707718A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09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45EF11-D57E-4967-A0FC-24707718A1E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70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45EF11-D57E-4967-A0FC-24707718A1E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61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1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55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9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4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7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7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F21E0-95B6-4C5C-A55D-C5056E4C25C4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326A8-B5BF-47F0-B153-8AEDA0BB3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4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COL Resource Diagram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11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Option 3</a:t>
            </a:r>
            <a:br>
              <a:rPr lang="en-US" dirty="0"/>
            </a:br>
            <a:r>
              <a:rPr lang="en-US" dirty="0"/>
              <a:t>MeasureReport using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There are often times exclusions in a screening measure.  An exclusion is something that removes the requirement for a screening measure.</a:t>
            </a:r>
          </a:p>
          <a:p>
            <a:pPr marL="0" indent="0">
              <a:buNone/>
            </a:pPr>
            <a:r>
              <a:rPr lang="en-US" dirty="0"/>
              <a:t>In Option 3, we show an example of where a certain procedure removes the requirement for Colorectal Cancer Screening.  As with the other options, the measure defines the </a:t>
            </a:r>
            <a:r>
              <a:rPr lang="en-US" dirty="0" err="1"/>
              <a:t>valueset</a:t>
            </a:r>
            <a:r>
              <a:rPr lang="en-US" dirty="0"/>
              <a:t>/codes that constitute a qualifying procedure</a:t>
            </a:r>
          </a:p>
          <a:p>
            <a:pPr marL="0" indent="0">
              <a:buNone/>
            </a:pPr>
            <a:r>
              <a:rPr lang="en-US" dirty="0"/>
              <a:t>The following diagram shows how you would use a DEQM Individual MeasureReport and associated resources to report a procedure</a:t>
            </a:r>
          </a:p>
        </p:txBody>
      </p:sp>
    </p:spTree>
    <p:extLst>
      <p:ext uri="{BB962C8B-B14F-4D97-AF65-F5344CB8AC3E}">
        <p14:creationId xmlns:p14="http://schemas.microsoft.com/office/powerpoint/2010/main" val="2981240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MeasureReport using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26332" y="451633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Procedure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supportingOrganization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patient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50332" y="4164434"/>
            <a:ext cx="2482174" cy="6567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4732506" y="5604301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50332" y="4821138"/>
            <a:ext cx="2503251" cy="20964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50332" y="4821138"/>
            <a:ext cx="2482174" cy="108796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046379" y="5290879"/>
            <a:ext cx="13144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performer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52799" y="4870315"/>
            <a:ext cx="8763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encounter</a:t>
            </a:r>
          </a:p>
        </p:txBody>
      </p:sp>
      <p:sp>
        <p:nvSpPr>
          <p:cNvPr id="29" name="Flowchart: Alternate Process 28"/>
          <p:cNvSpPr/>
          <p:nvPr/>
        </p:nvSpPr>
        <p:spPr>
          <a:xfrm>
            <a:off x="1967419" y="568403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cxnSp>
        <p:nvCxnSpPr>
          <p:cNvPr id="16" name="Straight Arrow Connector 15"/>
          <p:cNvCxnSpPr>
            <a:stCxn id="10" idx="2"/>
            <a:endCxn id="29" idx="0"/>
          </p:cNvCxnSpPr>
          <p:nvPr/>
        </p:nvCxnSpPr>
        <p:spPr>
          <a:xfrm>
            <a:off x="1488332" y="5125938"/>
            <a:ext cx="1241087" cy="55809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010400" y="293769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242490"/>
            <a:ext cx="753894" cy="921944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248400" y="3506743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35576" y="5274182"/>
            <a:ext cx="79604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3224418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1200" dirty="0"/>
              <a:t>MeasureReport using Procedure</a:t>
            </a:r>
            <a:br>
              <a:rPr lang="en-US" sz="1200" dirty="0"/>
            </a:br>
            <a:r>
              <a:rPr lang="en-US" sz="1200" dirty="0"/>
              <a:t>Figure 3-7: copied slide 11 and made a few updates: repositioned the boxes/lines/texts. Changed </a:t>
            </a:r>
            <a:r>
              <a:rPr lang="en-US" sz="1200" dirty="0" err="1"/>
              <a:t>evaluatedResources</a:t>
            </a:r>
            <a:r>
              <a:rPr lang="en-US" sz="1200" dirty="0"/>
              <a:t> to evaluatedResource, changed </a:t>
            </a:r>
            <a:r>
              <a:rPr lang="en-US" sz="1200" dirty="0" err="1"/>
              <a:t>supportingOrganization</a:t>
            </a:r>
            <a:r>
              <a:rPr lang="en-US" sz="1200" dirty="0"/>
              <a:t> to reporter, patient to subject </a:t>
            </a:r>
            <a:br>
              <a:rPr lang="en-US" sz="1200" dirty="0"/>
            </a:br>
            <a:r>
              <a:rPr lang="pt-BR" sz="1200" dirty="0"/>
              <a:t>DEQM Resource Diagram – COL3.jpg </a:t>
            </a:r>
            <a:br>
              <a:rPr lang="pt-BR" sz="1200" dirty="0"/>
            </a:br>
            <a:r>
              <a:rPr lang="pt-BR" sz="1200" dirty="0"/>
              <a:t>now col-option3-using-procedure.png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68931" y="173890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75862" y="447958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Procedure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4250582" y="173166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259580" y="305851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cxnSpLocks/>
            <a:stCxn id="6" idx="0"/>
            <a:endCxn id="4" idx="2"/>
          </p:cNvCxnSpPr>
          <p:nvPr/>
        </p:nvCxnSpPr>
        <p:spPr>
          <a:xfrm flipV="1">
            <a:off x="1524000" y="2348503"/>
            <a:ext cx="6931" cy="71246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  <a:stCxn id="6" idx="2"/>
            <a:endCxn id="10" idx="0"/>
          </p:cNvCxnSpPr>
          <p:nvPr/>
        </p:nvCxnSpPr>
        <p:spPr>
          <a:xfrm>
            <a:off x="1524000" y="3670570"/>
            <a:ext cx="13862" cy="8090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66362" y="255476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036468"/>
            <a:ext cx="1964582" cy="13293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 flipV="1">
            <a:off x="2286000" y="3363316"/>
            <a:ext cx="1973580" cy="245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54981" y="2534684"/>
            <a:ext cx="74862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15841" y="323078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99862" y="3363316"/>
            <a:ext cx="1959718" cy="14210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745874" y="390596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4302949" y="5543687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302949" y="442803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 flipV="1">
            <a:off x="2299862" y="4732833"/>
            <a:ext cx="2003087" cy="5155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99862" y="4784386"/>
            <a:ext cx="2003087" cy="106410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748548" y="5168375"/>
            <a:ext cx="13144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performer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47561" y="4616913"/>
            <a:ext cx="8763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encounter</a:t>
            </a:r>
          </a:p>
        </p:txBody>
      </p:sp>
      <p:sp>
        <p:nvSpPr>
          <p:cNvPr id="29" name="Flowchart: Alternate Process 28"/>
          <p:cNvSpPr/>
          <p:nvPr/>
        </p:nvSpPr>
        <p:spPr>
          <a:xfrm>
            <a:off x="1881772" y="5578369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cxnSp>
        <p:nvCxnSpPr>
          <p:cNvPr id="16" name="Straight Arrow Connector 15"/>
          <p:cNvCxnSpPr>
            <a:stCxn id="10" idx="2"/>
            <a:endCxn id="29" idx="0"/>
          </p:cNvCxnSpPr>
          <p:nvPr/>
        </p:nvCxnSpPr>
        <p:spPr>
          <a:xfrm>
            <a:off x="1537862" y="5089186"/>
            <a:ext cx="1105910" cy="48918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200454" y="305851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5783580" y="3363316"/>
            <a:ext cx="1416874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53420" y="3232511"/>
            <a:ext cx="83953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86279" y="5199012"/>
            <a:ext cx="79604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1699240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Option 4 – MeasureReport using Condition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An additional way you can represent exclusions in the Colorectal Cancer Screening measure is with certain conditions.  The </a:t>
            </a:r>
            <a:r>
              <a:rPr lang="en-US" dirty="0" err="1"/>
              <a:t>valuesets</a:t>
            </a:r>
            <a:r>
              <a:rPr lang="en-US" dirty="0"/>
              <a:t>/codes that allow for the patient not to be screened for colorectal cancer are specified in the measure.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following MeasureReport diagram shows the related resources that can be used to represent when you need to send a Condition that represents an exclusion to the measure</a:t>
            </a:r>
          </a:p>
        </p:txBody>
      </p:sp>
    </p:spTree>
    <p:extLst>
      <p:ext uri="{BB962C8B-B14F-4D97-AF65-F5344CB8AC3E}">
        <p14:creationId xmlns:p14="http://schemas.microsoft.com/office/powerpoint/2010/main" val="783191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MeasureReport using Condition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Condition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015202" y="2642962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86000" y="4164434"/>
            <a:ext cx="2446506" cy="7123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4732506" y="567181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86000" y="4876800"/>
            <a:ext cx="2467583" cy="1539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86000" y="4876800"/>
            <a:ext cx="2446506" cy="109981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086100" y="5343231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asserter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52799" y="4870315"/>
            <a:ext cx="8763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encounter</a:t>
            </a:r>
          </a:p>
        </p:txBody>
      </p:sp>
      <p:sp>
        <p:nvSpPr>
          <p:cNvPr id="29" name="Flowchart: Alternate Process 28"/>
          <p:cNvSpPr/>
          <p:nvPr/>
        </p:nvSpPr>
        <p:spPr>
          <a:xfrm>
            <a:off x="7543800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231375" y="5013982"/>
            <a:ext cx="1312425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543800" y="333467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639473"/>
            <a:ext cx="1287294" cy="524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84495" y="3752025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9563" y="4795715"/>
            <a:ext cx="79604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location&gt;</a:t>
            </a:r>
          </a:p>
          <a:p>
            <a:pPr algn="ctr"/>
            <a:r>
              <a:rPr lang="en-US" sz="1100" b="1" dirty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1669477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73250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70106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Condition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4197323" y="1850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251029" y="302987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342106"/>
            <a:ext cx="0" cy="7188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  <a:stCxn id="6" idx="2"/>
            <a:endCxn id="10" idx="0"/>
          </p:cNvCxnSpPr>
          <p:nvPr/>
        </p:nvCxnSpPr>
        <p:spPr>
          <a:xfrm>
            <a:off x="1524000" y="3670570"/>
            <a:ext cx="8106" cy="9014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52500" y="2570733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155600"/>
            <a:ext cx="1911323" cy="12101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 flipV="1">
            <a:off x="2286000" y="3334673"/>
            <a:ext cx="1965029" cy="3109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764900" y="2589911"/>
            <a:ext cx="11757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848018" y="3208640"/>
            <a:ext cx="97722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94106" y="3334673"/>
            <a:ext cx="1956923" cy="15421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797698" y="3924523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4341615" y="552951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369017" y="4514617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 flipV="1">
            <a:off x="2294106" y="4819417"/>
            <a:ext cx="2074911" cy="5738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94106" y="4876800"/>
            <a:ext cx="2047509" cy="95751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781299" y="531416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asserter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92632" y="4694453"/>
            <a:ext cx="8763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encounter</a:t>
            </a:r>
          </a:p>
        </p:txBody>
      </p:sp>
      <p:sp>
        <p:nvSpPr>
          <p:cNvPr id="29" name="Flowchart: Alternate Process 28"/>
          <p:cNvSpPr/>
          <p:nvPr/>
        </p:nvSpPr>
        <p:spPr>
          <a:xfrm>
            <a:off x="7178526" y="4492737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cxnSp>
        <p:nvCxnSpPr>
          <p:cNvPr id="16" name="Straight Arrow Connector 15"/>
          <p:cNvCxnSpPr>
            <a:cxnSpLocks/>
            <a:stCxn id="21" idx="3"/>
            <a:endCxn id="29" idx="1"/>
          </p:cNvCxnSpPr>
          <p:nvPr/>
        </p:nvCxnSpPr>
        <p:spPr>
          <a:xfrm flipV="1">
            <a:off x="5893017" y="4797537"/>
            <a:ext cx="1285509" cy="2188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132806" y="3045421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 flipV="1">
            <a:off x="5775029" y="3334673"/>
            <a:ext cx="1357777" cy="1554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93768" y="3203868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146664" y="4582093"/>
            <a:ext cx="79604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location&gt;</a:t>
            </a:r>
          </a:p>
          <a:p>
            <a:pPr algn="ctr"/>
            <a:r>
              <a:rPr lang="en-US" sz="1100" b="1" dirty="0"/>
              <a:t>location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9B344BD1-009A-4601-B5DF-BCCA71BAA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1200" dirty="0"/>
              <a:t>MeasureReport using Condition</a:t>
            </a:r>
            <a:br>
              <a:rPr lang="en-US" sz="1200" dirty="0"/>
            </a:br>
            <a:r>
              <a:rPr lang="en-US" sz="1200" dirty="0"/>
              <a:t>Figure 3-8: copied slide 11 and made a few updates: repositioned the boxes/lines/texts. Changed </a:t>
            </a:r>
            <a:r>
              <a:rPr lang="en-US" sz="1200" dirty="0" err="1"/>
              <a:t>evaluatedResources</a:t>
            </a:r>
            <a:r>
              <a:rPr lang="en-US" sz="1200" dirty="0"/>
              <a:t> to evaluatedResource, changed </a:t>
            </a:r>
            <a:r>
              <a:rPr lang="en-US" sz="1200" dirty="0" err="1"/>
              <a:t>supportingOrganization</a:t>
            </a:r>
            <a:r>
              <a:rPr lang="en-US" sz="1200" dirty="0"/>
              <a:t> to reporter, patient to subject </a:t>
            </a:r>
            <a:br>
              <a:rPr lang="en-US" sz="1200" dirty="0"/>
            </a:br>
            <a:r>
              <a:rPr lang="pt-BR" sz="1200" dirty="0"/>
              <a:t>DEQM Resource Diagram – COL3.jpg </a:t>
            </a:r>
            <a:br>
              <a:rPr lang="pt-BR" sz="1200" dirty="0"/>
            </a:br>
            <a:r>
              <a:rPr lang="pt-BR" sz="1200" dirty="0"/>
              <a:t>now col-option4-using-condition.png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2129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 Screening Measure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In a screening measure, you report both what is done that meets the screening requirement as well as information that would exclude the patient from being required to meet the measure.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Below are listed the resource diagrams that meet each situation in the COL screening measure.</a:t>
            </a:r>
          </a:p>
        </p:txBody>
      </p:sp>
    </p:spTree>
    <p:extLst>
      <p:ext uri="{BB962C8B-B14F-4D97-AF65-F5344CB8AC3E}">
        <p14:creationId xmlns:p14="http://schemas.microsoft.com/office/powerpoint/2010/main" val="221081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Option 1</a:t>
            </a:r>
            <a:br>
              <a:rPr lang="en-US" dirty="0"/>
            </a:br>
            <a:r>
              <a:rPr lang="en-US" dirty="0"/>
              <a:t>Measure Report Using 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certain laboratory results are done in a specified time period, the patient has been screened for colorectal cancer.  The </a:t>
            </a:r>
            <a:r>
              <a:rPr lang="en-US" dirty="0" err="1"/>
              <a:t>valueset</a:t>
            </a:r>
            <a:r>
              <a:rPr lang="en-US" dirty="0"/>
              <a:t> of codes in the measure will inform you as to which laboratory results qualify for meeting this measure.  Below is the data structure for what would be included with a DEQM Individual Measure Report when the patient has had a laboratory test to meet the screen measure.</a:t>
            </a:r>
          </a:p>
        </p:txBody>
      </p:sp>
    </p:spTree>
    <p:extLst>
      <p:ext uri="{BB962C8B-B14F-4D97-AF65-F5344CB8AC3E}">
        <p14:creationId xmlns:p14="http://schemas.microsoft.com/office/powerpoint/2010/main" val="1794125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Eric – this legend for </a:t>
            </a:r>
            <a:br>
              <a:rPr lang="en-US" dirty="0"/>
            </a:br>
            <a:r>
              <a:rPr lang="en-US" dirty="0"/>
              <a:t>all the diagrams that follow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943600" y="304800"/>
            <a:ext cx="28194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               Required Resource</a:t>
            </a:r>
          </a:p>
          <a:p>
            <a:r>
              <a:rPr lang="en-US" dirty="0"/>
              <a:t>                Optional Resource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6096000" y="489466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096000" y="762000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895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MeasureReport using 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Observation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86000" y="4164434"/>
            <a:ext cx="2446506" cy="7123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4732506" y="567181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86000" y="4876800"/>
            <a:ext cx="2467583" cy="1539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86000" y="4876800"/>
            <a:ext cx="2446506" cy="109981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19449" y="54102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performer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52799" y="4870315"/>
            <a:ext cx="8763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context</a:t>
            </a:r>
          </a:p>
        </p:txBody>
      </p:sp>
      <p:sp>
        <p:nvSpPr>
          <p:cNvPr id="29" name="Flowchart: Alternate Process 28"/>
          <p:cNvSpPr/>
          <p:nvPr/>
        </p:nvSpPr>
        <p:spPr>
          <a:xfrm>
            <a:off x="7543800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9563" y="4795715"/>
            <a:ext cx="79604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location&gt;</a:t>
            </a:r>
          </a:p>
          <a:p>
            <a:pPr algn="ctr"/>
            <a:r>
              <a:rPr lang="en-US" sz="1100" b="1" dirty="0"/>
              <a:t>location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231375" y="5013982"/>
            <a:ext cx="1312425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543800" y="333467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639473"/>
            <a:ext cx="1287294" cy="524961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84495" y="3752025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33" name="Flowchart: Alternate Process 32"/>
          <p:cNvSpPr/>
          <p:nvPr/>
        </p:nvSpPr>
        <p:spPr>
          <a:xfrm>
            <a:off x="5761610" y="597661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08387" y="1394856"/>
            <a:ext cx="28194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               Required Resource</a:t>
            </a:r>
          </a:p>
          <a:p>
            <a:r>
              <a:rPr lang="en-US" dirty="0"/>
              <a:t>                Optional Resource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484495" y="1600200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484495" y="1828800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577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/>
              <a:t>MeasureReport using Observation</a:t>
            </a:r>
            <a:br>
              <a:rPr lang="en-US" sz="2400" dirty="0"/>
            </a:br>
            <a:r>
              <a:rPr lang="en-US" sz="1100" dirty="0"/>
              <a:t>Figure 3-5: copied slide 5 and made a few updates: repositioned the boxes/lines/texts. Changed </a:t>
            </a:r>
            <a:r>
              <a:rPr lang="en-US" sz="1100" dirty="0" err="1"/>
              <a:t>evaluatedResources</a:t>
            </a:r>
            <a:r>
              <a:rPr lang="en-US" sz="1100" dirty="0"/>
              <a:t> to evaluatedResource</a:t>
            </a:r>
            <a:br>
              <a:rPr lang="en-US" sz="1100" dirty="0"/>
            </a:br>
            <a:r>
              <a:rPr lang="pt-BR" sz="1100" dirty="0"/>
              <a:t>DEQM Resource Diagram - COL1.jpg now col-option1-using-observation.png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10909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Observation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450918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509180" y="3492231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  <a:stCxn id="6" idx="2"/>
            <a:endCxn id="10" idx="0"/>
          </p:cNvCxnSpPr>
          <p:nvPr/>
        </p:nvCxnSpPr>
        <p:spPr>
          <a:xfrm>
            <a:off x="1524000" y="3670570"/>
            <a:ext cx="0" cy="8403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22318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223180" cy="43126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865119" y="2670907"/>
            <a:ext cx="121068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985180" y="3459221"/>
            <a:ext cx="7620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86000" y="3797031"/>
            <a:ext cx="2223180" cy="101867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985179" y="4183930"/>
            <a:ext cx="7620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4509180" y="535558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533899" y="4480719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 flipV="1">
            <a:off x="2286000" y="4785519"/>
            <a:ext cx="2247899" cy="3019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86000" y="4815709"/>
            <a:ext cx="2223180" cy="844675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886242" y="5129228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performer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047999" y="4642719"/>
            <a:ext cx="69918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context</a:t>
            </a:r>
          </a:p>
        </p:txBody>
      </p:sp>
      <p:sp>
        <p:nvSpPr>
          <p:cNvPr id="29" name="Flowchart: Alternate Process 28"/>
          <p:cNvSpPr/>
          <p:nvPr/>
        </p:nvSpPr>
        <p:spPr>
          <a:xfrm>
            <a:off x="7427382" y="446872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Location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307375" y="4570075"/>
            <a:ext cx="79604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location&gt;</a:t>
            </a:r>
          </a:p>
          <a:p>
            <a:pPr algn="ctr"/>
            <a:r>
              <a:rPr lang="en-US" sz="1100" b="1" dirty="0"/>
              <a:t>location</a:t>
            </a:r>
          </a:p>
        </p:txBody>
      </p:sp>
      <p:cxnSp>
        <p:nvCxnSpPr>
          <p:cNvPr id="16" name="Straight Arrow Connector 15"/>
          <p:cNvCxnSpPr>
            <a:cxnSpLocks/>
            <a:stCxn id="21" idx="3"/>
            <a:endCxn id="29" idx="1"/>
          </p:cNvCxnSpPr>
          <p:nvPr/>
        </p:nvCxnSpPr>
        <p:spPr>
          <a:xfrm flipV="1">
            <a:off x="6057899" y="4773524"/>
            <a:ext cx="1369483" cy="11995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Alternate Process 47"/>
          <p:cNvSpPr/>
          <p:nvPr/>
        </p:nvSpPr>
        <p:spPr>
          <a:xfrm>
            <a:off x="7427382" y="346355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cxnSpLocks/>
            <a:stCxn id="48" idx="1"/>
            <a:endCxn id="15" idx="3"/>
          </p:cNvCxnSpPr>
          <p:nvPr/>
        </p:nvCxnSpPr>
        <p:spPr>
          <a:xfrm flipH="1">
            <a:off x="6033180" y="3768353"/>
            <a:ext cx="1394202" cy="286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335331" y="3637548"/>
            <a:ext cx="8349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33" name="Flowchart: Alternate Process 32"/>
          <p:cNvSpPr/>
          <p:nvPr/>
        </p:nvSpPr>
        <p:spPr>
          <a:xfrm>
            <a:off x="5835990" y="559705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308387" y="1394856"/>
            <a:ext cx="2683213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                  Required Resource</a:t>
            </a:r>
          </a:p>
          <a:p>
            <a:r>
              <a:rPr lang="en-US" sz="1600" dirty="0"/>
              <a:t>                  Optional Resource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484495" y="1600200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484495" y="1828800"/>
            <a:ext cx="685800" cy="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641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/>
              <a:t>Option 2</a:t>
            </a:r>
            <a:br>
              <a:rPr lang="en-US" sz="3600" b="1" dirty="0"/>
            </a:br>
            <a:r>
              <a:rPr lang="en-US" sz="3600" b="1" dirty="0"/>
              <a:t>MeasureReport using DiagnosticReport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Another way a member can meet a screening measure is when certain procedures are performed and a report generated.  In FHIR, the report is documented in a DiagnosticReport.  The measure indicates what </a:t>
            </a:r>
            <a:r>
              <a:rPr lang="en-US" dirty="0" err="1"/>
              <a:t>ValueSets</a:t>
            </a:r>
            <a:r>
              <a:rPr lang="en-US" dirty="0"/>
              <a:t>/Codes can be used to report this </a:t>
            </a:r>
            <a:r>
              <a:rPr lang="en-US" dirty="0" err="1"/>
              <a:t>meaure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The following diagram shows how that would be represented in a DEQM Individual MeasureReport with associated resources</a:t>
            </a:r>
          </a:p>
        </p:txBody>
      </p:sp>
    </p:spTree>
    <p:extLst>
      <p:ext uri="{BB962C8B-B14F-4D97-AF65-F5344CB8AC3E}">
        <p14:creationId xmlns:p14="http://schemas.microsoft.com/office/powerpoint/2010/main" val="1282088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MeasureReport using Diagnostic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14478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DiagnosticReport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4724400" y="198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732506" y="3859634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V="1">
            <a:off x="1524000" y="2057400"/>
            <a:ext cx="0" cy="1003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0213" y="3578157"/>
            <a:ext cx="0" cy="9938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90600" y="2590800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86000"/>
            <a:ext cx="2438400" cy="10797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>
            <a:off x="2286000" y="3365770"/>
            <a:ext cx="2446506" cy="7986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24200" y="2559185"/>
            <a:ext cx="1676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29822" y="3588794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86000" y="4164434"/>
            <a:ext cx="2446506" cy="7123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191887" y="4338429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5257800" y="57912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753583" y="47259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>
            <a:off x="2286000" y="4876800"/>
            <a:ext cx="2467583" cy="1539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86000" y="4876800"/>
            <a:ext cx="2971800" cy="121920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05149" y="5284611"/>
            <a:ext cx="12382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performer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05149" y="4841958"/>
            <a:ext cx="120751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encounter</a:t>
            </a:r>
          </a:p>
        </p:txBody>
      </p:sp>
      <p:sp>
        <p:nvSpPr>
          <p:cNvPr id="48" name="Flowchart: Alternate Process 47"/>
          <p:cNvSpPr/>
          <p:nvPr/>
        </p:nvSpPr>
        <p:spPr>
          <a:xfrm>
            <a:off x="6865856" y="285948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6256506" y="3164280"/>
            <a:ext cx="609350" cy="1000154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248400" y="3498834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33" name="Flowchart: Alternate Process 32"/>
          <p:cNvSpPr/>
          <p:nvPr/>
        </p:nvSpPr>
        <p:spPr>
          <a:xfrm>
            <a:off x="2362200" y="5697006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Observation</a:t>
            </a:r>
          </a:p>
        </p:txBody>
      </p:sp>
      <p:cxnSp>
        <p:nvCxnSpPr>
          <p:cNvPr id="11" name="Straight Arrow Connector 10"/>
          <p:cNvCxnSpPr>
            <a:stCxn id="10" idx="2"/>
            <a:endCxn id="33" idx="0"/>
          </p:cNvCxnSpPr>
          <p:nvPr/>
        </p:nvCxnSpPr>
        <p:spPr>
          <a:xfrm>
            <a:off x="1524000" y="5181600"/>
            <a:ext cx="1600200" cy="515406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638297" y="5301779"/>
            <a:ext cx="11049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result</a:t>
            </a:r>
          </a:p>
        </p:txBody>
      </p:sp>
    </p:spTree>
    <p:extLst>
      <p:ext uri="{BB962C8B-B14F-4D97-AF65-F5344CB8AC3E}">
        <p14:creationId xmlns:p14="http://schemas.microsoft.com/office/powerpoint/2010/main" val="437957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1200" dirty="0"/>
              <a:t>MeasureReport using Diagnostic Report</a:t>
            </a:r>
            <a:br>
              <a:rPr lang="en-US" sz="1200" dirty="0"/>
            </a:br>
            <a:r>
              <a:rPr lang="en-US" sz="1200" dirty="0"/>
              <a:t>Figure 3-6: copied slide 9 and made a few updates: repositioned the boxes/lines/texts. Changed </a:t>
            </a:r>
            <a:r>
              <a:rPr lang="en-US" sz="1200" dirty="0" err="1"/>
              <a:t>evaluatedResources</a:t>
            </a:r>
            <a:r>
              <a:rPr lang="en-US" sz="1200" dirty="0"/>
              <a:t> to evaluatedResource </a:t>
            </a:r>
            <a:br>
              <a:rPr lang="en-US" sz="1200" dirty="0"/>
            </a:br>
            <a:r>
              <a:rPr lang="pt-BR" sz="1200" dirty="0"/>
              <a:t>DEQM Resource Diagram – COL2.jpg </a:t>
            </a:r>
            <a:br>
              <a:rPr lang="pt-BR" sz="1200" dirty="0"/>
            </a:br>
            <a:r>
              <a:rPr lang="pt-BR" sz="1200" dirty="0"/>
              <a:t>now col-option2-using-diagnostic-report.png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754380" y="176089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762000" y="306097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MeasureReport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762000" y="4572000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DiagnosticReport</a:t>
            </a:r>
          </a:p>
        </p:txBody>
      </p:sp>
      <p:sp>
        <p:nvSpPr>
          <p:cNvPr id="14" name="Flowchart: Alternate Process 13"/>
          <p:cNvSpPr/>
          <p:nvPr/>
        </p:nvSpPr>
        <p:spPr>
          <a:xfrm>
            <a:off x="4369090" y="194207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Organization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4369090" y="304043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Patient</a:t>
            </a:r>
          </a:p>
        </p:txBody>
      </p:sp>
      <p:cxnSp>
        <p:nvCxnSpPr>
          <p:cNvPr id="17" name="Straight Arrow Connector 16"/>
          <p:cNvCxnSpPr>
            <a:stCxn id="6" idx="0"/>
            <a:endCxn id="4" idx="2"/>
          </p:cNvCxnSpPr>
          <p:nvPr/>
        </p:nvCxnSpPr>
        <p:spPr>
          <a:xfrm flipH="1" flipV="1">
            <a:off x="1516380" y="2370495"/>
            <a:ext cx="7620" cy="69047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  <a:stCxn id="6" idx="2"/>
            <a:endCxn id="10" idx="0"/>
          </p:cNvCxnSpPr>
          <p:nvPr/>
        </p:nvCxnSpPr>
        <p:spPr>
          <a:xfrm>
            <a:off x="1524000" y="3670570"/>
            <a:ext cx="0" cy="9014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68713" y="2564048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measure</a:t>
            </a:r>
          </a:p>
        </p:txBody>
      </p:sp>
      <p:cxnSp>
        <p:nvCxnSpPr>
          <p:cNvPr id="26" name="Straight Arrow Connector 25"/>
          <p:cNvCxnSpPr>
            <a:stCxn id="6" idx="3"/>
            <a:endCxn id="14" idx="1"/>
          </p:cNvCxnSpPr>
          <p:nvPr/>
        </p:nvCxnSpPr>
        <p:spPr>
          <a:xfrm flipV="1">
            <a:off x="2286000" y="2246878"/>
            <a:ext cx="2083090" cy="11188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6" idx="3"/>
            <a:endCxn id="15" idx="1"/>
          </p:cNvCxnSpPr>
          <p:nvPr/>
        </p:nvCxnSpPr>
        <p:spPr>
          <a:xfrm flipV="1">
            <a:off x="2286000" y="3345235"/>
            <a:ext cx="2083090" cy="2053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25559" y="2534447"/>
            <a:ext cx="11884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reporter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1063" y="3944273"/>
            <a:ext cx="16383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evaluatedResource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07416" y="3197863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cxnSp>
        <p:nvCxnSpPr>
          <p:cNvPr id="40" name="Straight Arrow Connector 39"/>
          <p:cNvCxnSpPr>
            <a:stCxn id="10" idx="3"/>
            <a:endCxn id="15" idx="1"/>
          </p:cNvCxnSpPr>
          <p:nvPr/>
        </p:nvCxnSpPr>
        <p:spPr>
          <a:xfrm flipV="1">
            <a:off x="2286000" y="3345235"/>
            <a:ext cx="2083090" cy="153156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859034" y="3905882"/>
            <a:ext cx="1143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subject</a:t>
            </a:r>
          </a:p>
        </p:txBody>
      </p:sp>
      <p:sp>
        <p:nvSpPr>
          <p:cNvPr id="20" name="Flowchart: Alternate Process 19"/>
          <p:cNvSpPr/>
          <p:nvPr/>
        </p:nvSpPr>
        <p:spPr>
          <a:xfrm>
            <a:off x="4376710" y="5516563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Practitioner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4373878" y="455146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Encounter</a:t>
            </a:r>
          </a:p>
        </p:txBody>
      </p:sp>
      <p:cxnSp>
        <p:nvCxnSpPr>
          <p:cNvPr id="7" name="Straight Arrow Connector 6"/>
          <p:cNvCxnSpPr>
            <a:stCxn id="10" idx="3"/>
            <a:endCxn id="21" idx="1"/>
          </p:cNvCxnSpPr>
          <p:nvPr/>
        </p:nvCxnSpPr>
        <p:spPr>
          <a:xfrm flipV="1">
            <a:off x="2286000" y="4856265"/>
            <a:ext cx="2087878" cy="20535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3"/>
            <a:endCxn id="20" idx="1"/>
          </p:cNvCxnSpPr>
          <p:nvPr/>
        </p:nvCxnSpPr>
        <p:spPr>
          <a:xfrm>
            <a:off x="2286000" y="4876800"/>
            <a:ext cx="2090710" cy="94456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925559" y="5178457"/>
            <a:ext cx="96460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performer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047999" y="4712985"/>
            <a:ext cx="90271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encounter</a:t>
            </a:r>
          </a:p>
        </p:txBody>
      </p:sp>
      <p:sp>
        <p:nvSpPr>
          <p:cNvPr id="48" name="Flowchart: Alternate Process 47"/>
          <p:cNvSpPr/>
          <p:nvPr/>
        </p:nvSpPr>
        <p:spPr>
          <a:xfrm>
            <a:off x="7247550" y="3032815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Coverage</a:t>
            </a:r>
          </a:p>
        </p:txBody>
      </p:sp>
      <p:cxnSp>
        <p:nvCxnSpPr>
          <p:cNvPr id="50" name="Straight Arrow Connector 49"/>
          <p:cNvCxnSpPr>
            <a:stCxn id="48" idx="1"/>
            <a:endCxn id="15" idx="3"/>
          </p:cNvCxnSpPr>
          <p:nvPr/>
        </p:nvCxnSpPr>
        <p:spPr>
          <a:xfrm flipH="1">
            <a:off x="5893090" y="3337615"/>
            <a:ext cx="1354460" cy="7620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256166" y="3203968"/>
            <a:ext cx="9018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beneficiary</a:t>
            </a:r>
          </a:p>
        </p:txBody>
      </p:sp>
      <p:sp>
        <p:nvSpPr>
          <p:cNvPr id="33" name="Flowchart: Alternate Process 32"/>
          <p:cNvSpPr/>
          <p:nvPr/>
        </p:nvSpPr>
        <p:spPr>
          <a:xfrm>
            <a:off x="2234900" y="5621728"/>
            <a:ext cx="1524000" cy="609600"/>
          </a:xfrm>
          <a:prstGeom prst="flowChartAlternateProcess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Observation</a:t>
            </a:r>
          </a:p>
        </p:txBody>
      </p:sp>
      <p:cxnSp>
        <p:nvCxnSpPr>
          <p:cNvPr id="11" name="Straight Arrow Connector 10"/>
          <p:cNvCxnSpPr>
            <a:stCxn id="10" idx="2"/>
            <a:endCxn id="33" idx="0"/>
          </p:cNvCxnSpPr>
          <p:nvPr/>
        </p:nvCxnSpPr>
        <p:spPr>
          <a:xfrm>
            <a:off x="1524000" y="5181600"/>
            <a:ext cx="1472900" cy="440128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896280" y="5279395"/>
            <a:ext cx="76199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result</a:t>
            </a:r>
          </a:p>
        </p:txBody>
      </p:sp>
    </p:spTree>
    <p:extLst>
      <p:ext uri="{BB962C8B-B14F-4D97-AF65-F5344CB8AC3E}">
        <p14:creationId xmlns:p14="http://schemas.microsoft.com/office/powerpoint/2010/main" val="385392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2626</TotalTime>
  <Words>752</Words>
  <Application>Microsoft Office PowerPoint</Application>
  <PresentationFormat>On-screen Show (4:3)</PresentationFormat>
  <Paragraphs>194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COL Resource Diagram</vt:lpstr>
      <vt:lpstr>COL Screening Measure</vt:lpstr>
      <vt:lpstr>Option 1 Measure Report Using Observation</vt:lpstr>
      <vt:lpstr>Eric – this legend for  all the diagrams that follow</vt:lpstr>
      <vt:lpstr>MeasureReport using Observation</vt:lpstr>
      <vt:lpstr>MeasureReport using Observation Figure 3-5: copied slide 5 and made a few updates: repositioned the boxes/lines/texts. Changed evaluatedResources to evaluatedResource DEQM Resource Diagram - COL1.jpg now col-option1-using-observation.png</vt:lpstr>
      <vt:lpstr>Option 2 MeasureReport using DiagnosticReport</vt:lpstr>
      <vt:lpstr>MeasureReport using Diagnostic Report</vt:lpstr>
      <vt:lpstr>MeasureReport using Diagnostic Report Figure 3-6: copied slide 9 and made a few updates: repositioned the boxes/lines/texts. Changed evaluatedResources to evaluatedResource  DEQM Resource Diagram – COL2.jpg  now col-option2-using-diagnostic-report.png</vt:lpstr>
      <vt:lpstr>Option 3 MeasureReport using Procedure</vt:lpstr>
      <vt:lpstr>MeasureReport using Procedure</vt:lpstr>
      <vt:lpstr>MeasureReport using Procedure Figure 3-7: copied slide 11 and made a few updates: repositioned the boxes/lines/texts. Changed evaluatedResources to evaluatedResource, changed supportingOrganization to reporter, patient to subject  DEQM Resource Diagram – COL3.jpg  now col-option3-using-procedure.png</vt:lpstr>
      <vt:lpstr>Option 4 – MeasureReport using Condition</vt:lpstr>
      <vt:lpstr>MeasureReport using Condition</vt:lpstr>
      <vt:lpstr>MeasureReport using Condition Figure 3-8: copied slide 11 and made a few updates: repositioned the boxes/lines/texts. Changed evaluatedResources to evaluatedResource, changed supportingOrganization to reporter, patient to subject  DEQM Resource Diagram – COL3.jpg  now col-option4-using-condition.png</vt:lpstr>
    </vt:vector>
  </TitlesOfParts>
  <Company>UnitedHealth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J Michaelsen</dc:creator>
  <cp:lastModifiedBy>Yan Heras</cp:lastModifiedBy>
  <cp:revision>37</cp:revision>
  <dcterms:created xsi:type="dcterms:W3CDTF">2019-02-26T23:10:25Z</dcterms:created>
  <dcterms:modified xsi:type="dcterms:W3CDTF">2021-04-16T03:43:00Z</dcterms:modified>
</cp:coreProperties>
</file>